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3C91"/>
    <a:srgbClr val="7370A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52" autoAdjust="0"/>
    <p:restoredTop sz="94660"/>
  </p:normalViewPr>
  <p:slideViewPr>
    <p:cSldViewPr snapToGrid="0">
      <p:cViewPr>
        <p:scale>
          <a:sx n="118" d="100"/>
          <a:sy n="118" d="100"/>
        </p:scale>
        <p:origin x="392" y="-14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049D89-7E26-49EE-B014-924437758188}" type="datetimeFigureOut">
              <a:rPr lang="en-US" smtClean="0"/>
              <a:t>3/8/21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F7AA5B-A4ED-4775-A2F3-916DDE213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136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049D89-7E26-49EE-B014-924437758188}" type="datetimeFigureOut">
              <a:rPr lang="en-US" smtClean="0"/>
              <a:t>3/8/21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F7AA5B-A4ED-4775-A2F3-916DDE213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003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049D89-7E26-49EE-B014-924437758188}" type="datetimeFigureOut">
              <a:rPr lang="en-US" smtClean="0"/>
              <a:t>3/8/21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F7AA5B-A4ED-4775-A2F3-916DDE213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689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049D89-7E26-49EE-B014-924437758188}" type="datetimeFigureOut">
              <a:rPr lang="en-US" smtClean="0"/>
              <a:t>3/8/21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F7AA5B-A4ED-4775-A2F3-916DDE213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28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049D89-7E26-49EE-B014-924437758188}" type="datetimeFigureOut">
              <a:rPr lang="en-US" smtClean="0"/>
              <a:t>3/8/21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F7AA5B-A4ED-4775-A2F3-916DDE213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660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049D89-7E26-49EE-B014-924437758188}" type="datetimeFigureOut">
              <a:rPr lang="en-US" smtClean="0"/>
              <a:t>3/8/21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F7AA5B-A4ED-4775-A2F3-916DDE213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07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049D89-7E26-49EE-B014-924437758188}" type="datetimeFigureOut">
              <a:rPr lang="en-US" smtClean="0"/>
              <a:t>3/8/21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F7AA5B-A4ED-4775-A2F3-916DDE213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059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4"/>
          <p:cNvSpPr txBox="1">
            <a:spLocks/>
          </p:cNvSpPr>
          <p:nvPr userDrawn="1"/>
        </p:nvSpPr>
        <p:spPr>
          <a:xfrm>
            <a:off x="3510454" y="891908"/>
            <a:ext cx="5212080" cy="36576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b="1" dirty="0">
                <a:solidFill>
                  <a:srgbClr val="373C91"/>
                </a:solidFill>
              </a:rPr>
              <a:t>Clinical Practice Question</a:t>
            </a:r>
          </a:p>
        </p:txBody>
      </p:sp>
      <p:sp>
        <p:nvSpPr>
          <p:cNvPr id="9" name="Text Placeholder 4"/>
          <p:cNvSpPr txBox="1">
            <a:spLocks/>
          </p:cNvSpPr>
          <p:nvPr userDrawn="1"/>
        </p:nvSpPr>
        <p:spPr>
          <a:xfrm>
            <a:off x="8860752" y="891908"/>
            <a:ext cx="3200400" cy="36576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t">
            <a:normAutofit fontScale="925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800" b="1" dirty="0">
                <a:solidFill>
                  <a:srgbClr val="373C91"/>
                </a:solidFill>
              </a:rPr>
              <a:t>Critical Appraisal of the Evidence</a:t>
            </a:r>
          </a:p>
          <a:p>
            <a:endParaRPr lang="en-US" dirty="0"/>
          </a:p>
        </p:txBody>
      </p:sp>
      <p:sp>
        <p:nvSpPr>
          <p:cNvPr id="13" name="Text Placeholder 4"/>
          <p:cNvSpPr txBox="1">
            <a:spLocks/>
          </p:cNvSpPr>
          <p:nvPr userDrawn="1"/>
        </p:nvSpPr>
        <p:spPr>
          <a:xfrm>
            <a:off x="126132" y="891908"/>
            <a:ext cx="3200400" cy="36576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b="1" dirty="0">
                <a:solidFill>
                  <a:srgbClr val="373C91"/>
                </a:solidFill>
              </a:rPr>
              <a:t>Background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27" b="464"/>
          <a:stretch/>
        </p:blipFill>
        <p:spPr>
          <a:xfrm>
            <a:off x="6758123" y="10509"/>
            <a:ext cx="5420697" cy="788693"/>
          </a:xfrm>
          <a:prstGeom prst="rect">
            <a:avLst/>
          </a:prstGeom>
        </p:spPr>
      </p:pic>
      <p:sp>
        <p:nvSpPr>
          <p:cNvPr id="18" name="Text Placeholder 4"/>
          <p:cNvSpPr txBox="1">
            <a:spLocks/>
          </p:cNvSpPr>
          <p:nvPr userDrawn="1"/>
        </p:nvSpPr>
        <p:spPr>
          <a:xfrm>
            <a:off x="8860752" y="3184418"/>
            <a:ext cx="3200400" cy="36576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t">
            <a:normAutofit fontScale="925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b="1" dirty="0">
                <a:solidFill>
                  <a:srgbClr val="373C91"/>
                </a:solidFill>
              </a:rPr>
              <a:t>Translating Evidence into Practice</a:t>
            </a:r>
          </a:p>
        </p:txBody>
      </p:sp>
      <p:sp>
        <p:nvSpPr>
          <p:cNvPr id="19" name="TextBox 18"/>
          <p:cNvSpPr txBox="1"/>
          <p:nvPr userDrawn="1"/>
        </p:nvSpPr>
        <p:spPr>
          <a:xfrm>
            <a:off x="3510454" y="1257668"/>
            <a:ext cx="5212080" cy="1188720"/>
          </a:xfrm>
          <a:prstGeom prst="rect">
            <a:avLst/>
          </a:prstGeom>
          <a:solidFill>
            <a:srgbClr val="7370A3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510454" y="2523108"/>
            <a:ext cx="5212080" cy="175432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26132" y="1331238"/>
            <a:ext cx="3200400" cy="1754326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8864416" y="1331238"/>
            <a:ext cx="3200400" cy="1754326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8860752" y="3649032"/>
            <a:ext cx="3200400" cy="31089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6547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3.0/" TargetMode="External"/><Relationship Id="rId4" Type="http://schemas.openxmlformats.org/officeDocument/2006/relationships/image" Target="../media/image2.jpg"/><Relationship Id="rId5" Type="http://schemas.openxmlformats.org/officeDocument/2006/relationships/hyperlink" Target="http://aliem.com/2016/traumatic-brain-injuries-older-adults" TargetMode="External"/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ocw.mit.edu/courses/brain-and-cognitive-sciences/9-00sc-introduction-to-psychology-fall-2011/memory-i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779622"/>
              </p:ext>
            </p:extLst>
          </p:nvPr>
        </p:nvGraphicFramePr>
        <p:xfrm>
          <a:off x="127902" y="3273286"/>
          <a:ext cx="3200400" cy="42320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xmlns="" val="3798931138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xmlns="" val="498627848"/>
                    </a:ext>
                  </a:extLst>
                </a:gridCol>
              </a:tblGrid>
              <a:tr h="357039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Collecting the Evidence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96266615"/>
                  </a:ext>
                </a:extLst>
              </a:tr>
              <a:tr h="53555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Where</a:t>
                      </a:r>
                      <a:r>
                        <a:rPr lang="en-US" sz="1000" b="1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did you search for evidence:</a:t>
                      </a:r>
                      <a:endParaRPr lang="en-US" sz="10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CINAHL, PubMed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88099364"/>
                  </a:ext>
                </a:extLst>
              </a:tr>
              <a:tr h="53555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Total Electronic Search Yields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XXXX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08424494"/>
                  </a:ext>
                </a:extLst>
              </a:tr>
              <a:tr h="38679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Number Excluded</a:t>
                      </a:r>
                    </a:p>
                    <a:p>
                      <a:endParaRPr lang="en-US" sz="1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XXXX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26430080"/>
                  </a:ext>
                </a:extLst>
              </a:tr>
              <a:tr h="38679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Number Included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80582199"/>
                  </a:ext>
                </a:extLst>
              </a:tr>
              <a:tr h="318824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Level</a:t>
                      </a:r>
                      <a:r>
                        <a:rPr lang="en-US" sz="1000" baseline="0" dirty="0">
                          <a:solidFill>
                            <a:srgbClr val="000000"/>
                          </a:solidFill>
                        </a:rPr>
                        <a:t>s included</a:t>
                      </a:r>
                      <a:endParaRPr lang="en-US" sz="1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24276069"/>
                  </a:ext>
                </a:extLst>
              </a:tr>
              <a:tr h="318824">
                <a:tc>
                  <a:txBody>
                    <a:bodyPr/>
                    <a:lstStyle/>
                    <a:p>
                      <a:r>
                        <a:rPr lang="en-US" sz="1000" dirty="0"/>
                        <a:t>Level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23629940"/>
                  </a:ext>
                </a:extLst>
              </a:tr>
              <a:tr h="267779">
                <a:tc>
                  <a:txBody>
                    <a:bodyPr/>
                    <a:lstStyle/>
                    <a:p>
                      <a:r>
                        <a:rPr lang="en-US" sz="1000" dirty="0"/>
                        <a:t>Level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48416508"/>
                  </a:ext>
                </a:extLst>
              </a:tr>
              <a:tr h="267779">
                <a:tc>
                  <a:txBody>
                    <a:bodyPr/>
                    <a:lstStyle/>
                    <a:p>
                      <a:r>
                        <a:rPr lang="en-US" sz="1000" dirty="0"/>
                        <a:t>Level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42224368"/>
                  </a:ext>
                </a:extLst>
              </a:tr>
              <a:tr h="267779">
                <a:tc>
                  <a:txBody>
                    <a:bodyPr/>
                    <a:lstStyle/>
                    <a:p>
                      <a:r>
                        <a:rPr lang="en-US" sz="1000" dirty="0"/>
                        <a:t>Level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23064380"/>
                  </a:ext>
                </a:extLst>
              </a:tr>
              <a:tr h="267779">
                <a:tc>
                  <a:txBody>
                    <a:bodyPr/>
                    <a:lstStyle/>
                    <a:p>
                      <a:r>
                        <a:rPr lang="en-US" sz="1000" dirty="0"/>
                        <a:t>Level</a:t>
                      </a:r>
                      <a:r>
                        <a:rPr lang="en-US" sz="1000" baseline="0" dirty="0"/>
                        <a:t> 5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96012979"/>
                  </a:ext>
                </a:extLst>
              </a:tr>
              <a:tr h="267779">
                <a:tc>
                  <a:txBody>
                    <a:bodyPr/>
                    <a:lstStyle/>
                    <a:p>
                      <a:r>
                        <a:rPr lang="en-US" sz="1000" dirty="0"/>
                        <a:t>Level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70598470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73622" y="121802"/>
            <a:ext cx="630936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373C91"/>
                </a:solidFill>
              </a:rPr>
              <a:t>Do Fall Prevention Interventions Work</a:t>
            </a:r>
            <a:r>
              <a:rPr lang="en-US" b="1" dirty="0" smtClean="0">
                <a:solidFill>
                  <a:srgbClr val="373C91"/>
                </a:solidFill>
              </a:rPr>
              <a:t>?</a:t>
            </a:r>
            <a:endParaRPr lang="en-US" sz="2000" i="1" dirty="0">
              <a:solidFill>
                <a:srgbClr val="373C91"/>
              </a:solidFill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8120079"/>
              </p:ext>
            </p:extLst>
          </p:nvPr>
        </p:nvGraphicFramePr>
        <p:xfrm>
          <a:off x="3518310" y="4395640"/>
          <a:ext cx="5212080" cy="6272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5020">
                  <a:extLst>
                    <a:ext uri="{9D8B030D-6E8A-4147-A177-3AD203B41FA5}">
                      <a16:colId xmlns:a16="http://schemas.microsoft.com/office/drawing/2014/main" xmlns="" val="1581282633"/>
                    </a:ext>
                  </a:extLst>
                </a:gridCol>
                <a:gridCol w="1053913">
                  <a:extLst>
                    <a:ext uri="{9D8B030D-6E8A-4147-A177-3AD203B41FA5}">
                      <a16:colId xmlns:a16="http://schemas.microsoft.com/office/drawing/2014/main" xmlns="" val="84923124"/>
                    </a:ext>
                  </a:extLst>
                </a:gridCol>
                <a:gridCol w="2613147">
                  <a:extLst>
                    <a:ext uri="{9D8B030D-6E8A-4147-A177-3AD203B41FA5}">
                      <a16:colId xmlns:a16="http://schemas.microsoft.com/office/drawing/2014/main" xmlns="" val="1915141075"/>
                    </a:ext>
                  </a:extLst>
                </a:gridCol>
              </a:tblGrid>
              <a:tr h="420412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Key Source of Evidence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30597476"/>
                  </a:ext>
                </a:extLst>
              </a:tr>
              <a:tr h="274320">
                <a:tc gridSpan="3"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Literature Review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5668045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200" dirty="0" err="1"/>
                        <a:t>Votruba</a:t>
                      </a:r>
                      <a:r>
                        <a:rPr lang="en-US" sz="1200" dirty="0"/>
                        <a:t> et al.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This study revealed a impressive 35% reduction in their patient fall rates when implementing the video monitoring. This answers yes to our question.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0155538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200" dirty="0"/>
                        <a:t>Spicer et al..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The </a:t>
                      </a:r>
                      <a:r>
                        <a:rPr lang="en-US" sz="1400" i="1" dirty="0"/>
                        <a:t>Got-a-Minute Campaign</a:t>
                      </a:r>
                      <a:r>
                        <a:rPr lang="en-US" sz="1400" i="0" dirty="0"/>
                        <a:t> proved to be effective. At it’s initial start the patient injury fall rate was 1.21/1,000 patient days. At year 3 of implementation patient injury fall rate was 0.15/1,000 patient days. 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1665158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200" dirty="0" err="1"/>
                        <a:t>Opsahl</a:t>
                      </a:r>
                      <a:r>
                        <a:rPr lang="en-US" sz="1200" dirty="0"/>
                        <a:t> et al.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Actively involving patients and families to watch educational videos on fall prevention proves to reduce hospitalized patients fall rates. Prior to implementation there were 3 falls per 1,000 patient days; post implementation showed 0.88 falls per 1,000 patient days.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9814138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779116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6455182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15507232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82187" y="1303284"/>
            <a:ext cx="3200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/>
                </a:solidFill>
              </a:rPr>
              <a:t>Inpatient falls continue to be the top reportable adverse event in hospitals around the world </a:t>
            </a:r>
            <a:r>
              <a:rPr lang="en-US" sz="1200" dirty="0">
                <a:solidFill>
                  <a:srgbClr val="FF0000"/>
                </a:solidFill>
              </a:rPr>
              <a:t>(cite)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/>
                </a:solidFill>
              </a:rPr>
              <a:t>Falls result in serious injury such as fractures, subdural hematoma’s and even death </a:t>
            </a:r>
            <a:r>
              <a:rPr lang="en-US" sz="1200" dirty="0">
                <a:solidFill>
                  <a:srgbClr val="FF0000"/>
                </a:solidFill>
              </a:rPr>
              <a:t>(cite)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/>
                </a:solidFill>
              </a:rPr>
              <a:t>Preventing and reducing patient falls is a challenge for any bedside nurse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/>
                </a:solidFill>
              </a:rPr>
              <a:t>The Joint Commission reported in 2015 30%-50% of patient falls result in injury </a:t>
            </a:r>
            <a:r>
              <a:rPr lang="en-US" sz="1200" dirty="0">
                <a:solidFill>
                  <a:srgbClr val="FF0000"/>
                </a:solidFill>
              </a:rPr>
              <a:t>(cite)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828561" y="1303284"/>
            <a:ext cx="3200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/>
                </a:solidFill>
              </a:rPr>
              <a:t>The 3 research articles were of good quality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/>
                </a:solidFill>
              </a:rPr>
              <a:t>There was sufficient sample size and the ages studied were appropriate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/>
                </a:solidFill>
              </a:rPr>
              <a:t>Consistently demonstrated interventions make a difference in fall rates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/>
                </a:solidFill>
              </a:rPr>
              <a:t>Adequate amount of research that satisfies our PICOT question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/>
                </a:solidFill>
              </a:rPr>
              <a:t>Research shows nursing plays a pivotal role in preventing patient falls</a:t>
            </a:r>
          </a:p>
          <a:p>
            <a:endParaRPr lang="en-US" sz="1200" dirty="0">
              <a:solidFill>
                <a:schemeClr val="bg2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877356" y="3772193"/>
            <a:ext cx="3186742" cy="267765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/>
                </a:solidFill>
              </a:rPr>
              <a:t>Hospitalized patient falls may not be avoidable, but can be reduced by implementing nursing interventions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/>
                </a:solidFill>
              </a:rPr>
              <a:t>Video Monitoring can serve as a new source for nurses to utilize for patient safety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/>
                </a:solidFill>
              </a:rPr>
              <a:t>Involving patient’s and families and supplying them with audio/visual education upon admission can decrease a patients risk for falls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/>
                </a:solidFill>
              </a:rPr>
              <a:t>Nurses and hospital staff taking time out to visit with a patient proves effective for lowering fall rates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/>
                </a:solidFill>
              </a:rPr>
              <a:t>Fall prevention is challenging for all nurses but there are resources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89434" y="1303284"/>
            <a:ext cx="5212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 nursing fall prevention interventions decrease hospitalized patient falls?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D1C7F6D-1764-584C-BE68-54500DFFABF5}"/>
              </a:ext>
            </a:extLst>
          </p:cNvPr>
          <p:cNvSpPr txBox="1"/>
          <p:nvPr/>
        </p:nvSpPr>
        <p:spPr>
          <a:xfrm>
            <a:off x="5020887" y="4064000"/>
            <a:ext cx="2310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2" tooltip="https://ocw.mit.edu/courses/brain-and-cognitive-sciences/9-00sc-introduction-to-psychology-fall-2011/memory-ii/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3" tooltip="https://creativecommons.org/licenses/by-nc-sa/3.0/"/>
              </a:rPr>
              <a:t>CC BY-SA-NC</a:t>
            </a:r>
            <a:endParaRPr lang="en-US" sz="900"/>
          </a:p>
        </p:txBody>
      </p:sp>
      <p:pic>
        <p:nvPicPr>
          <p:cNvPr id="10" name="Picture 9" descr="Traumatic Brain Injuries in Older Adults">
            <a:extLst>
              <a:ext uri="{FF2B5EF4-FFF2-40B4-BE49-F238E27FC236}">
                <a16:creationId xmlns:a16="http://schemas.microsoft.com/office/drawing/2014/main" xmlns="" id="{ECC760B5-EA02-0844-88CC-FE9D289608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5"/>
              </a:ext>
            </a:extLst>
          </a:blip>
          <a:stretch>
            <a:fillRect/>
          </a:stretch>
        </p:blipFill>
        <p:spPr>
          <a:xfrm>
            <a:off x="3518311" y="2462360"/>
            <a:ext cx="5183204" cy="19332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792687" y="1"/>
            <a:ext cx="3233056" cy="79053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515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6">
      <a:dk1>
        <a:srgbClr val="373C91"/>
      </a:dk1>
      <a:lt1>
        <a:sysClr val="window" lastClr="FFFFFF"/>
      </a:lt1>
      <a:dk2>
        <a:srgbClr val="14284B"/>
      </a:dk2>
      <a:lt2>
        <a:srgbClr val="EBEBEB"/>
      </a:lt2>
      <a:accent1>
        <a:srgbClr val="7370A3"/>
      </a:accent1>
      <a:accent2>
        <a:srgbClr val="FDA932"/>
      </a:accent2>
      <a:accent3>
        <a:srgbClr val="D42B35"/>
      </a:accent3>
      <a:accent4>
        <a:srgbClr val="FFFFFF"/>
      </a:accent4>
      <a:accent5>
        <a:srgbClr val="FFFFFF"/>
      </a:accent5>
      <a:accent6>
        <a:srgbClr val="FFFFFF"/>
      </a:accent6>
      <a:hlink>
        <a:srgbClr val="373C91"/>
      </a:hlink>
      <a:folHlink>
        <a:srgbClr val="954F72"/>
      </a:folHlink>
    </a:clrScheme>
    <a:fontScheme name="Custom 2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3229</TotalTime>
  <Words>384</Words>
  <Application>Microsoft Macintosh PowerPoint</Application>
  <PresentationFormat>Widescreen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Curry College</Company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Kenney, Janice</dc:creator>
  <cp:lastModifiedBy>Newfens Fede</cp:lastModifiedBy>
  <cp:revision>39</cp:revision>
  <dcterms:created xsi:type="dcterms:W3CDTF">2018-09-21T19:45:50Z</dcterms:created>
  <dcterms:modified xsi:type="dcterms:W3CDTF">2021-03-09T01:54:41Z</dcterms:modified>
</cp:coreProperties>
</file>